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2" r:id="rId4"/>
    <p:sldId id="259" r:id="rId5"/>
    <p:sldId id="263" r:id="rId6"/>
    <p:sldId id="260" r:id="rId7"/>
    <p:sldId id="265" r:id="rId8"/>
    <p:sldId id="264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69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12" y="-4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9A6779-766F-8344-81D0-9E35DA2EF91A}" type="datetimeFigureOut">
              <a:rPr lang="en-US" smtClean="0"/>
              <a:t>1/3/14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66406B-531A-ED42-8F7D-4ECAA2071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310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 types of asteroids: </a:t>
            </a:r>
          </a:p>
          <a:p>
            <a:r>
              <a:rPr lang="en-US" dirty="0" smtClean="0"/>
              <a:t>--C (carbonaceous) 75% pop….outer belt</a:t>
            </a:r>
          </a:p>
          <a:p>
            <a:r>
              <a:rPr lang="en-US" dirty="0" smtClean="0"/>
              <a:t>--S (</a:t>
            </a:r>
            <a:r>
              <a:rPr lang="en-US" dirty="0" err="1" smtClean="0"/>
              <a:t>silicaceous</a:t>
            </a:r>
            <a:r>
              <a:rPr lang="en-US" dirty="0" smtClean="0"/>
              <a:t>) 17% pop…inner</a:t>
            </a:r>
            <a:r>
              <a:rPr lang="en-US" baseline="0" dirty="0" smtClean="0"/>
              <a:t> belt…most common</a:t>
            </a:r>
            <a:r>
              <a:rPr lang="en-US" dirty="0" smtClean="0"/>
              <a:t> </a:t>
            </a:r>
          </a:p>
          <a:p>
            <a:r>
              <a:rPr lang="en-US" baseline="0" dirty="0" smtClean="0"/>
              <a:t>--M (metallic) 8% pop…middle belt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6406B-531A-ED42-8F7D-4ECAA207171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526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CD189-0CB5-724C-A2F0-EC00E394FAF4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1B207-6A03-B240-ACBE-5C3B18D5E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505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CD189-0CB5-724C-A2F0-EC00E394FAF4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1B207-6A03-B240-ACBE-5C3B18D5E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330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CD189-0CB5-724C-A2F0-EC00E394FAF4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1B207-6A03-B240-ACBE-5C3B18D5E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619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CD189-0CB5-724C-A2F0-EC00E394FAF4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1B207-6A03-B240-ACBE-5C3B18D5E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77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CD189-0CB5-724C-A2F0-EC00E394FAF4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1B207-6A03-B240-ACBE-5C3B18D5E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066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CD189-0CB5-724C-A2F0-EC00E394FAF4}" type="datetimeFigureOut">
              <a:rPr lang="en-US" smtClean="0"/>
              <a:t>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1B207-6A03-B240-ACBE-5C3B18D5E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808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CD189-0CB5-724C-A2F0-EC00E394FAF4}" type="datetimeFigureOut">
              <a:rPr lang="en-US" smtClean="0"/>
              <a:t>1/3/14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1B207-6A03-B240-ACBE-5C3B18D5E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925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CD189-0CB5-724C-A2F0-EC00E394FAF4}" type="datetimeFigureOut">
              <a:rPr lang="en-US" smtClean="0"/>
              <a:t>1/3/14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1B207-6A03-B240-ACBE-5C3B18D5E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813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CD189-0CB5-724C-A2F0-EC00E394FAF4}" type="datetimeFigureOut">
              <a:rPr lang="en-US" smtClean="0"/>
              <a:t>1/3/14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1B207-6A03-B240-ACBE-5C3B18D5E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601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CD189-0CB5-724C-A2F0-EC00E394FAF4}" type="datetimeFigureOut">
              <a:rPr lang="en-US" smtClean="0"/>
              <a:t>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1B207-6A03-B240-ACBE-5C3B18D5E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419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CD189-0CB5-724C-A2F0-EC00E394FAF4}" type="datetimeFigureOut">
              <a:rPr lang="en-US" smtClean="0"/>
              <a:t>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1B207-6A03-B240-ACBE-5C3B18D5E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378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CD189-0CB5-724C-A2F0-EC00E394FAF4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1B207-6A03-B240-ACBE-5C3B18D5E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013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hyperlink" Target="http://news.nationalgeographic.com/news/2013/04/130410-asteroid-recovery-nasa-space-budget-science/" TargetMode="External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hyperlink" Target="http://www.youtube.com/watch?v=Rg_UJoyMHc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hyperlink" Target="http://www.youtube.com/watch?v=XXoZwERokmI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eteorcrater.com/" TargetMode="External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467" y="226181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Arial Black"/>
                <a:cs typeface="Arial Black"/>
              </a:rPr>
              <a:t>Chapter 23 Section 4</a:t>
            </a:r>
            <a:br>
              <a:rPr lang="en-US" dirty="0" smtClean="0">
                <a:solidFill>
                  <a:srgbClr val="FFFF00"/>
                </a:solidFill>
                <a:latin typeface="Arial Black"/>
                <a:cs typeface="Arial Black"/>
              </a:rPr>
            </a:br>
            <a:r>
              <a:rPr lang="en-US" dirty="0" smtClean="0">
                <a:solidFill>
                  <a:srgbClr val="FFFF00"/>
                </a:solidFill>
                <a:latin typeface="Arial Black"/>
                <a:cs typeface="Arial Black"/>
              </a:rPr>
              <a:t>Minor Members of Our Solar System</a:t>
            </a:r>
            <a:endParaRPr lang="en-US" dirty="0">
              <a:solidFill>
                <a:srgbClr val="FFFF00"/>
              </a:solidFill>
              <a:latin typeface="Arial Black"/>
              <a:cs typeface="Arial Black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1599" y="4476438"/>
            <a:ext cx="630240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FF00"/>
                </a:solidFill>
                <a:latin typeface="Arial Black"/>
                <a:cs typeface="Arial Black"/>
              </a:rPr>
              <a:t>Asteroids</a:t>
            </a:r>
          </a:p>
          <a:p>
            <a:pPr algn="ctr"/>
            <a:r>
              <a:rPr lang="en-US" sz="2800" dirty="0" smtClean="0">
                <a:solidFill>
                  <a:srgbClr val="FFFF00"/>
                </a:solidFill>
                <a:latin typeface="Arial Black"/>
                <a:cs typeface="Arial Black"/>
              </a:rPr>
              <a:t>Comets</a:t>
            </a:r>
          </a:p>
          <a:p>
            <a:pPr algn="ctr"/>
            <a:r>
              <a:rPr lang="en-US" sz="2800" dirty="0" smtClean="0">
                <a:solidFill>
                  <a:srgbClr val="FFFF00"/>
                </a:solidFill>
                <a:latin typeface="Arial Black"/>
                <a:cs typeface="Arial Black"/>
              </a:rPr>
              <a:t>Meteoroids/Meteors/Meteorites</a:t>
            </a:r>
          </a:p>
          <a:p>
            <a:pPr algn="ctr"/>
            <a:r>
              <a:rPr lang="en-US" sz="2800" dirty="0" smtClean="0">
                <a:solidFill>
                  <a:srgbClr val="FFFF00"/>
                </a:solidFill>
                <a:latin typeface="Arial Black"/>
                <a:cs typeface="Arial Black"/>
              </a:rPr>
              <a:t>Kuiper Belt</a:t>
            </a:r>
          </a:p>
          <a:p>
            <a:pPr algn="ctr"/>
            <a:r>
              <a:rPr lang="en-US" sz="2800" dirty="0" err="1" smtClean="0">
                <a:solidFill>
                  <a:srgbClr val="FFFF00"/>
                </a:solidFill>
                <a:latin typeface="Arial Black"/>
                <a:cs typeface="Arial Black"/>
              </a:rPr>
              <a:t>Oort</a:t>
            </a:r>
            <a:r>
              <a:rPr lang="en-US" sz="2800" dirty="0" smtClean="0">
                <a:solidFill>
                  <a:srgbClr val="FFFF00"/>
                </a:solidFill>
                <a:latin typeface="Arial Black"/>
                <a:cs typeface="Arial Black"/>
              </a:rPr>
              <a:t> Cloud</a:t>
            </a:r>
            <a:endParaRPr lang="en-US" sz="2800" dirty="0">
              <a:solidFill>
                <a:srgbClr val="FFFF00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4057675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857" y="-172574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latin typeface="Arial Rounded MT Bold"/>
                <a:cs typeface="Arial Rounded MT Bold"/>
              </a:rPr>
              <a:t>Asteroids</a:t>
            </a:r>
            <a:endParaRPr lang="en-US" dirty="0">
              <a:latin typeface="Arial Rounded MT Bold"/>
              <a:cs typeface="Arial Rounded MT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857" y="679589"/>
            <a:ext cx="5294129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>
                <a:latin typeface="Arial Rounded MT Bold"/>
                <a:cs typeface="Arial Rounded MT Bold"/>
              </a:rPr>
              <a:t>Small rocky bodies; irregular shape</a:t>
            </a:r>
          </a:p>
          <a:p>
            <a:r>
              <a:rPr lang="en-US" sz="2800" dirty="0" smtClean="0">
                <a:latin typeface="Arial Rounded MT Bold"/>
                <a:cs typeface="Arial Rounded MT Bold"/>
              </a:rPr>
              <a:t>Lie between orbits of Mars &amp; </a:t>
            </a:r>
            <a:r>
              <a:rPr lang="en-US" sz="2800" dirty="0" smtClean="0">
                <a:latin typeface="Arial Rounded MT Bold"/>
                <a:cs typeface="Arial Rounded MT Bold"/>
              </a:rPr>
              <a:t>Jupiter (</a:t>
            </a:r>
            <a:r>
              <a:rPr lang="en-US" sz="2800" i="1" dirty="0" smtClean="0">
                <a:solidFill>
                  <a:srgbClr val="FF0000"/>
                </a:solidFill>
                <a:latin typeface="Arial Rounded MT Bold"/>
                <a:cs typeface="Arial Rounded MT Bold"/>
              </a:rPr>
              <a:t>asteroid belt</a:t>
            </a:r>
            <a:r>
              <a:rPr lang="en-US" sz="2800" i="1" dirty="0">
                <a:latin typeface="Arial Rounded MT Bold"/>
                <a:cs typeface="Arial Rounded MT Bold"/>
              </a:rPr>
              <a:t>)</a:t>
            </a:r>
            <a:endParaRPr lang="en-US" sz="2800" dirty="0" smtClean="0">
              <a:latin typeface="Arial Rounded MT Bold"/>
              <a:cs typeface="Arial Rounded MT Bold"/>
            </a:endParaRPr>
          </a:p>
          <a:p>
            <a:r>
              <a:rPr lang="en-US" sz="2800" dirty="0" smtClean="0">
                <a:latin typeface="Arial Rounded MT Bold"/>
                <a:cs typeface="Arial Rounded MT Bold"/>
              </a:rPr>
              <a:t>Orbital period of 3-6 years</a:t>
            </a:r>
          </a:p>
          <a:p>
            <a:pPr lvl="1"/>
            <a:r>
              <a:rPr lang="en-US" sz="2400" dirty="0" smtClean="0">
                <a:latin typeface="Arial Rounded MT Bold"/>
                <a:cs typeface="Arial Rounded MT Bold"/>
              </a:rPr>
              <a:t>Some asteroids have </a:t>
            </a:r>
            <a:r>
              <a:rPr lang="en-US" sz="2400" i="1" u="sng" dirty="0" smtClean="0">
                <a:latin typeface="Arial Rounded MT Bold"/>
                <a:cs typeface="Arial Rounded MT Bold"/>
              </a:rPr>
              <a:t>very</a:t>
            </a:r>
            <a:r>
              <a:rPr lang="en-US" sz="2400" dirty="0" smtClean="0">
                <a:latin typeface="Arial Rounded MT Bold"/>
                <a:cs typeface="Arial Rounded MT Bold"/>
              </a:rPr>
              <a:t> </a:t>
            </a:r>
            <a:r>
              <a:rPr lang="en-US" sz="2400" i="1" dirty="0" smtClean="0">
                <a:latin typeface="Arial Rounded MT Bold"/>
                <a:cs typeface="Arial Rounded MT Bold"/>
              </a:rPr>
              <a:t>eccentric</a:t>
            </a:r>
            <a:r>
              <a:rPr lang="en-US" sz="2400" dirty="0">
                <a:latin typeface="Arial Rounded MT Bold"/>
                <a:cs typeface="Arial Rounded MT Bold"/>
              </a:rPr>
              <a:t> </a:t>
            </a:r>
            <a:r>
              <a:rPr lang="en-US" sz="2400" dirty="0" smtClean="0">
                <a:latin typeface="Arial Rounded MT Bold"/>
                <a:cs typeface="Arial Rounded MT Bold"/>
              </a:rPr>
              <a:t>orbits &amp; travel </a:t>
            </a:r>
            <a:r>
              <a:rPr lang="en-US" sz="2400" u="sng" dirty="0" smtClean="0">
                <a:latin typeface="Arial Rounded MT Bold"/>
                <a:cs typeface="Arial Rounded MT Bold"/>
              </a:rPr>
              <a:t>close to the Sun</a:t>
            </a:r>
            <a:r>
              <a:rPr lang="en-US" sz="2400" dirty="0" smtClean="0">
                <a:latin typeface="Arial Rounded MT Bold"/>
                <a:cs typeface="Arial Rounded MT Bold"/>
              </a:rPr>
              <a:t>.</a:t>
            </a:r>
          </a:p>
          <a:p>
            <a:pPr lvl="1"/>
            <a:r>
              <a:rPr lang="en-US" sz="2400" dirty="0" smtClean="0">
                <a:latin typeface="Arial Rounded MT Bold"/>
                <a:cs typeface="Arial Rounded MT Bold"/>
              </a:rPr>
              <a:t>Others (larger) regularly </a:t>
            </a:r>
            <a:r>
              <a:rPr lang="en-US" sz="2400" u="sng" dirty="0" smtClean="0">
                <a:latin typeface="Arial Rounded MT Bold"/>
                <a:cs typeface="Arial Rounded MT Bold"/>
              </a:rPr>
              <a:t>pass close to Earth &amp; Moon</a:t>
            </a:r>
          </a:p>
          <a:p>
            <a:pPr marL="342900" lvl="1" indent="-342900">
              <a:buFont typeface="Arial"/>
              <a:buChar char="•"/>
            </a:pPr>
            <a:r>
              <a:rPr lang="en-US" dirty="0">
                <a:latin typeface="Arial Rounded MT Bold"/>
                <a:cs typeface="Arial Rounded MT Bold"/>
              </a:rPr>
              <a:t>Largest asteroid: </a:t>
            </a:r>
            <a:r>
              <a:rPr lang="en-US" dirty="0">
                <a:solidFill>
                  <a:srgbClr val="FF0000"/>
                </a:solidFill>
                <a:latin typeface="Arial Rounded MT Bold"/>
                <a:cs typeface="Arial Rounded MT Bold"/>
              </a:rPr>
              <a:t>Ceres</a:t>
            </a:r>
            <a:r>
              <a:rPr lang="en-US" dirty="0">
                <a:latin typeface="Arial Rounded MT Bold"/>
                <a:cs typeface="Arial Rounded MT Bold"/>
              </a:rPr>
              <a:t>—1,000 km </a:t>
            </a:r>
            <a:r>
              <a:rPr lang="en-US" dirty="0" smtClean="0">
                <a:latin typeface="Arial Rounded MT Bold"/>
                <a:cs typeface="Arial Rounded MT Bold"/>
              </a:rPr>
              <a:t>diameter</a:t>
            </a:r>
            <a:endParaRPr lang="en-US" dirty="0">
              <a:latin typeface="Arial Rounded MT Bold"/>
              <a:cs typeface="Arial Rounded MT Bold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651" y="5205552"/>
            <a:ext cx="8173707" cy="15613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154910" y="4734669"/>
            <a:ext cx="3634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Rounded MT Bold"/>
                <a:cs typeface="Arial Rounded MT Bold"/>
              </a:rPr>
              <a:t>PHAs (</a:t>
            </a:r>
            <a:r>
              <a:rPr lang="en-US" sz="1400" i="1" dirty="0" smtClean="0">
                <a:latin typeface="Arial Rounded MT Bold"/>
                <a:cs typeface="Arial Rounded MT Bold"/>
              </a:rPr>
              <a:t>Potentially Hazardous Asteroids)</a:t>
            </a:r>
            <a:endParaRPr lang="en-US" sz="1400" dirty="0">
              <a:latin typeface="Arial Rounded MT Bold"/>
              <a:cs typeface="Arial Rounded MT Bold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9651" y="6228955"/>
            <a:ext cx="3155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Why track asteroid paths?</a:t>
            </a:r>
            <a:endParaRPr lang="en-US" i="1" dirty="0">
              <a:solidFill>
                <a:schemeClr val="bg1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25216" y="4365337"/>
            <a:ext cx="3364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 Rounded MT Bold"/>
                <a:cs typeface="Arial Rounded MT Bold"/>
                <a:hlinkClick r:id="rId4"/>
              </a:rPr>
              <a:t>NASA Capture Pet Asteroid?</a:t>
            </a:r>
            <a:endParaRPr lang="en-US" dirty="0">
              <a:latin typeface="Arial Rounded MT Bold"/>
              <a:cs typeface="Arial Rounded MT Bold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1785" y="2955358"/>
            <a:ext cx="2873291" cy="1409979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72986" y="0"/>
            <a:ext cx="3380372" cy="2759213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392310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56" y="580886"/>
            <a:ext cx="9091143" cy="627711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2857" y="0"/>
            <a:ext cx="909114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 Rounded MT Bold"/>
                <a:cs typeface="Arial Rounded MT Bold"/>
              </a:rPr>
              <a:t>Location of Asteroids</a:t>
            </a:r>
            <a:endParaRPr lang="en-US" sz="3200" dirty="0">
              <a:latin typeface="Arial Rounded MT Bold"/>
              <a:cs typeface="Arial Rounded MT Bold"/>
            </a:endParaRPr>
          </a:p>
        </p:txBody>
      </p:sp>
    </p:spTree>
    <p:extLst>
      <p:ext uri="{BB962C8B-B14F-4D97-AF65-F5344CB8AC3E}">
        <p14:creationId xmlns:p14="http://schemas.microsoft.com/office/powerpoint/2010/main" val="3787614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835" y="200374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latin typeface="Arial Rounded MT Bold"/>
                <a:cs typeface="Arial Rounded MT Bold"/>
              </a:rPr>
              <a:t>Comets</a:t>
            </a:r>
            <a:endParaRPr lang="en-US" dirty="0">
              <a:latin typeface="Arial Rounded MT Bold"/>
              <a:cs typeface="Arial Rounded MT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43" y="1251857"/>
            <a:ext cx="8998857" cy="560614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Arial Rounded MT Bold"/>
                <a:cs typeface="Arial Rounded MT Bold"/>
              </a:rPr>
              <a:t>Rocky, metallic </a:t>
            </a:r>
          </a:p>
          <a:p>
            <a:pPr marL="57150" indent="0">
              <a:buNone/>
            </a:pPr>
            <a:r>
              <a:rPr lang="en-US" dirty="0">
                <a:latin typeface="Arial Rounded MT Bold"/>
                <a:cs typeface="Arial Rounded MT Bold"/>
              </a:rPr>
              <a:t> </a:t>
            </a:r>
            <a:r>
              <a:rPr lang="en-US" dirty="0" smtClean="0">
                <a:latin typeface="Arial Rounded MT Bold"/>
                <a:cs typeface="Arial Rounded MT Bold"/>
              </a:rPr>
              <a:t>   material held together </a:t>
            </a:r>
          </a:p>
          <a:p>
            <a:pPr marL="57150" indent="0">
              <a:buNone/>
            </a:pPr>
            <a:r>
              <a:rPr lang="en-US" dirty="0">
                <a:latin typeface="Arial Rounded MT Bold"/>
                <a:cs typeface="Arial Rounded MT Bold"/>
              </a:rPr>
              <a:t> </a:t>
            </a:r>
            <a:r>
              <a:rPr lang="en-US" dirty="0" smtClean="0">
                <a:latin typeface="Arial Rounded MT Bold"/>
                <a:cs typeface="Arial Rounded MT Bold"/>
              </a:rPr>
              <a:t>   by </a:t>
            </a:r>
            <a:r>
              <a:rPr lang="en-US" dirty="0">
                <a:latin typeface="Arial Rounded MT Bold"/>
                <a:cs typeface="Arial Rounded MT Bold"/>
              </a:rPr>
              <a:t>f</a:t>
            </a:r>
            <a:r>
              <a:rPr lang="en-US" dirty="0" smtClean="0">
                <a:latin typeface="Arial Rounded MT Bold"/>
                <a:cs typeface="Arial Rounded MT Bold"/>
              </a:rPr>
              <a:t>rozen gases (water, </a:t>
            </a:r>
          </a:p>
          <a:p>
            <a:pPr marL="57150" indent="0">
              <a:buNone/>
            </a:pPr>
            <a:r>
              <a:rPr lang="en-US" dirty="0">
                <a:latin typeface="Arial Rounded MT Bold"/>
                <a:cs typeface="Arial Rounded MT Bold"/>
              </a:rPr>
              <a:t> </a:t>
            </a:r>
            <a:r>
              <a:rPr lang="en-US" dirty="0" smtClean="0">
                <a:latin typeface="Arial Rounded MT Bold"/>
                <a:cs typeface="Arial Rounded MT Bold"/>
              </a:rPr>
              <a:t>   ammonia, methane, CO</a:t>
            </a:r>
            <a:r>
              <a:rPr lang="en-US" baseline="-25000" dirty="0" smtClean="0">
                <a:latin typeface="Arial Rounded MT Bold"/>
                <a:cs typeface="Arial Rounded MT Bold"/>
              </a:rPr>
              <a:t>2</a:t>
            </a:r>
            <a:r>
              <a:rPr lang="en-US" dirty="0" smtClean="0">
                <a:latin typeface="Arial Rounded MT Bold"/>
                <a:cs typeface="Arial Rounded MT Bold"/>
              </a:rPr>
              <a:t>, and CO)</a:t>
            </a:r>
          </a:p>
          <a:p>
            <a:r>
              <a:rPr lang="en-US" dirty="0" smtClean="0">
                <a:latin typeface="Arial Rounded MT Bold"/>
                <a:cs typeface="Arial Rounded MT Bold"/>
              </a:rPr>
              <a:t>Elongated orbits (far beyond Pluto)</a:t>
            </a:r>
          </a:p>
          <a:p>
            <a:pPr lvl="1"/>
            <a:r>
              <a:rPr lang="en-US" dirty="0" smtClean="0">
                <a:latin typeface="Arial Rounded MT Bold"/>
                <a:cs typeface="Arial Rounded MT Bold"/>
              </a:rPr>
              <a:t>Orbital period of most </a:t>
            </a:r>
            <a:r>
              <a:rPr lang="en-US" dirty="0" smtClean="0">
                <a:latin typeface="Arial Rounded MT Bold"/>
                <a:cs typeface="Arial Rounded MT Bold"/>
                <a:sym typeface="Wingdings"/>
              </a:rPr>
              <a:t> </a:t>
            </a:r>
            <a:r>
              <a:rPr lang="en-US" dirty="0" smtClean="0">
                <a:latin typeface="Arial Rounded MT Bold"/>
                <a:cs typeface="Arial Rounded MT Bold"/>
              </a:rPr>
              <a:t>hundreds of thousands of years</a:t>
            </a:r>
          </a:p>
          <a:p>
            <a:pPr lvl="1"/>
            <a:r>
              <a:rPr lang="en-US" dirty="0" smtClean="0">
                <a:latin typeface="Arial Rounded MT Bold"/>
                <a:cs typeface="Arial Rounded MT Bold"/>
              </a:rPr>
              <a:t>Some less than 200 years and encounter inner solar system</a:t>
            </a:r>
          </a:p>
          <a:p>
            <a:r>
              <a:rPr lang="en-US" dirty="0" smtClean="0">
                <a:latin typeface="Arial Rounded MT Bold"/>
                <a:cs typeface="Arial Rounded MT Bold"/>
              </a:rPr>
              <a:t>Anatomy of a comet:</a:t>
            </a:r>
          </a:p>
          <a:p>
            <a:pPr lvl="1"/>
            <a:r>
              <a:rPr lang="en-US" u="sng" dirty="0" smtClean="0">
                <a:latin typeface="Arial Rounded MT Bold"/>
                <a:cs typeface="Arial Rounded MT Bold"/>
              </a:rPr>
              <a:t>Coma</a:t>
            </a:r>
            <a:r>
              <a:rPr lang="en-US" dirty="0" smtClean="0">
                <a:latin typeface="Arial Rounded MT Bold"/>
                <a:cs typeface="Arial Rounded MT Bold"/>
              </a:rPr>
              <a:t>-glowing head produced as frozen gases   </a:t>
            </a:r>
          </a:p>
          <a:p>
            <a:pPr marL="514350" lvl="1" indent="0">
              <a:buNone/>
            </a:pPr>
            <a:r>
              <a:rPr lang="en-US" dirty="0">
                <a:latin typeface="Arial Rounded MT Bold"/>
                <a:cs typeface="Arial Rounded MT Bold"/>
              </a:rPr>
              <a:t> </a:t>
            </a:r>
            <a:r>
              <a:rPr lang="en-US" dirty="0" smtClean="0">
                <a:latin typeface="Arial Rounded MT Bold"/>
                <a:cs typeface="Arial Rounded MT Bold"/>
              </a:rPr>
              <a:t>               </a:t>
            </a:r>
            <a:r>
              <a:rPr lang="en-US" dirty="0" smtClean="0">
                <a:latin typeface="Arial Rounded MT Bold"/>
                <a:cs typeface="Arial Rounded MT Bold"/>
              </a:rPr>
              <a:t>vaporized</a:t>
            </a:r>
            <a:endParaRPr lang="en-US" u="sng" dirty="0" smtClean="0">
              <a:latin typeface="Arial Rounded MT Bold"/>
              <a:cs typeface="Arial Rounded MT Bold"/>
            </a:endParaRPr>
          </a:p>
          <a:p>
            <a:pPr lvl="1"/>
            <a:r>
              <a:rPr lang="en-US" u="sng" dirty="0" smtClean="0">
                <a:latin typeface="Arial Rounded MT Bold"/>
                <a:cs typeface="Arial Rounded MT Bold"/>
              </a:rPr>
              <a:t>Nucleus</a:t>
            </a:r>
            <a:r>
              <a:rPr lang="en-US" dirty="0" smtClean="0">
                <a:latin typeface="Arial Rounded MT Bold"/>
                <a:cs typeface="Arial Rounded MT Bold"/>
              </a:rPr>
              <a:t>-located in the coma; icy</a:t>
            </a:r>
            <a:endParaRPr lang="en-US" u="sng" dirty="0" smtClean="0">
              <a:latin typeface="Arial Rounded MT Bold"/>
              <a:cs typeface="Arial Rounded MT Bold"/>
            </a:endParaRPr>
          </a:p>
          <a:p>
            <a:pPr lvl="1"/>
            <a:r>
              <a:rPr lang="en-US" u="sng" dirty="0" smtClean="0">
                <a:latin typeface="Arial Rounded MT Bold"/>
                <a:cs typeface="Arial Rounded MT Bold"/>
              </a:rPr>
              <a:t>Tail</a:t>
            </a:r>
            <a:r>
              <a:rPr lang="en-US" dirty="0" smtClean="0">
                <a:latin typeface="Arial Rounded MT Bold"/>
                <a:cs typeface="Arial Rounded MT Bold"/>
              </a:rPr>
              <a:t>-typically forms as approach Sun (can extend </a:t>
            </a:r>
          </a:p>
          <a:p>
            <a:pPr marL="514350" lvl="1" indent="0">
              <a:buNone/>
            </a:pPr>
            <a:r>
              <a:rPr lang="en-US" dirty="0">
                <a:latin typeface="Arial Rounded MT Bold"/>
                <a:cs typeface="Arial Rounded MT Bold"/>
              </a:rPr>
              <a:t> </a:t>
            </a:r>
            <a:r>
              <a:rPr lang="en-US" dirty="0" smtClean="0">
                <a:latin typeface="Arial Rounded MT Bold"/>
                <a:cs typeface="Arial Rounded MT Bold"/>
              </a:rPr>
              <a:t>          </a:t>
            </a:r>
            <a:r>
              <a:rPr lang="en-US" dirty="0" smtClean="0">
                <a:latin typeface="Arial Rounded MT Bold"/>
                <a:cs typeface="Arial Rounded MT Bold"/>
              </a:rPr>
              <a:t>millions of km); always points AWAY from Sun in      </a:t>
            </a:r>
          </a:p>
          <a:p>
            <a:pPr marL="514350" lvl="1" indent="0">
              <a:buNone/>
            </a:pPr>
            <a:r>
              <a:rPr lang="en-US" dirty="0">
                <a:latin typeface="Arial Rounded MT Bold"/>
                <a:cs typeface="Arial Rounded MT Bold"/>
              </a:rPr>
              <a:t> </a:t>
            </a:r>
            <a:r>
              <a:rPr lang="en-US" dirty="0" smtClean="0">
                <a:latin typeface="Arial Rounded MT Bold"/>
                <a:cs typeface="Arial Rounded MT Bold"/>
              </a:rPr>
              <a:t>          </a:t>
            </a:r>
            <a:r>
              <a:rPr lang="en-US" dirty="0" smtClean="0">
                <a:latin typeface="Arial Rounded MT Bold"/>
                <a:cs typeface="Arial Rounded MT Bold"/>
              </a:rPr>
              <a:t>curved manner</a:t>
            </a:r>
          </a:p>
          <a:p>
            <a:pPr lvl="2"/>
            <a:r>
              <a:rPr lang="en-US" dirty="0" smtClean="0">
                <a:latin typeface="Arial Rounded MT Bold"/>
                <a:cs typeface="Arial Rounded MT Bold"/>
              </a:rPr>
              <a:t>Radiation pressure—forms dust tail</a:t>
            </a:r>
          </a:p>
          <a:p>
            <a:pPr lvl="2"/>
            <a:r>
              <a:rPr lang="en-US" dirty="0">
                <a:latin typeface="Arial Rounded MT Bold"/>
                <a:cs typeface="Arial Rounded MT Bold"/>
              </a:rPr>
              <a:t>S</a:t>
            </a:r>
            <a:r>
              <a:rPr lang="en-US" dirty="0" smtClean="0">
                <a:latin typeface="Arial Rounded MT Bold"/>
                <a:cs typeface="Arial Rounded MT Bold"/>
              </a:rPr>
              <a:t>olar wind– forms ionized (gas) tail (mainly CO)</a:t>
            </a:r>
            <a:endParaRPr lang="en-US" dirty="0">
              <a:latin typeface="Arial Rounded MT Bold"/>
              <a:cs typeface="Arial Rounded MT Bold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0900" b="10900"/>
          <a:stretch/>
        </p:blipFill>
        <p:spPr>
          <a:xfrm>
            <a:off x="4278923" y="1"/>
            <a:ext cx="4865077" cy="2266461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105638" y="2593665"/>
            <a:ext cx="3038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 Rounded MT Bold"/>
                <a:cs typeface="Arial Rounded MT Bold"/>
                <a:hlinkClick r:id="rId3"/>
              </a:rPr>
              <a:t>Space Debris Song</a:t>
            </a:r>
            <a:endParaRPr lang="en-US" sz="2400" dirty="0">
              <a:solidFill>
                <a:schemeClr val="bg1"/>
              </a:solidFill>
              <a:latin typeface="Arial Rounded MT Bold"/>
              <a:cs typeface="Arial Rounded MT Bold"/>
            </a:endParaRPr>
          </a:p>
        </p:txBody>
      </p:sp>
    </p:spTree>
    <p:extLst>
      <p:ext uri="{BB962C8B-B14F-4D97-AF65-F5344CB8AC3E}">
        <p14:creationId xmlns:p14="http://schemas.microsoft.com/office/powerpoint/2010/main" val="3931519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3900714"/>
            <a:ext cx="5296231" cy="2957286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10034" b="18997"/>
          <a:stretch/>
        </p:blipFill>
        <p:spPr>
          <a:xfrm>
            <a:off x="1" y="1"/>
            <a:ext cx="5896428" cy="3900714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6430" y="0"/>
            <a:ext cx="3247570" cy="3900714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5296233" y="3900714"/>
            <a:ext cx="38477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latin typeface="Arial Rounded MT Bold"/>
                <a:cs typeface="Arial Rounded MT Bold"/>
              </a:rPr>
              <a:t>Halley’s Comet</a:t>
            </a:r>
          </a:p>
          <a:p>
            <a:r>
              <a:rPr lang="en-US" dirty="0" smtClean="0">
                <a:latin typeface="Arial Rounded MT Bold"/>
                <a:cs typeface="Arial Rounded MT Bold"/>
              </a:rPr>
              <a:t>-Periodic comet</a:t>
            </a:r>
          </a:p>
          <a:p>
            <a:r>
              <a:rPr lang="en-US" dirty="0" smtClean="0">
                <a:latin typeface="Arial Rounded MT Bold"/>
                <a:cs typeface="Arial Rounded MT Bold"/>
              </a:rPr>
              <a:t>-Passes Earth every 76 years</a:t>
            </a:r>
          </a:p>
          <a:p>
            <a:r>
              <a:rPr lang="en-US" dirty="0" smtClean="0">
                <a:latin typeface="Arial Rounded MT Bold"/>
                <a:cs typeface="Arial Rounded MT Bold"/>
              </a:rPr>
              <a:t>-Last pass: 1986</a:t>
            </a:r>
          </a:p>
          <a:p>
            <a:r>
              <a:rPr lang="en-US" dirty="0" smtClean="0">
                <a:latin typeface="Arial Rounded MT Bold"/>
                <a:cs typeface="Arial Rounded MT Bold"/>
              </a:rPr>
              <a:t>-Next pass: 2061</a:t>
            </a:r>
          </a:p>
          <a:p>
            <a:endParaRPr lang="en-US" dirty="0">
              <a:latin typeface="Arial Rounded MT Bold"/>
              <a:cs typeface="Arial Rounded MT Bold"/>
            </a:endParaRPr>
          </a:p>
          <a:p>
            <a:r>
              <a:rPr lang="en-US" sz="2400" u="sng" dirty="0" smtClean="0">
                <a:latin typeface="Arial Rounded MT Bold"/>
                <a:cs typeface="Arial Rounded MT Bold"/>
              </a:rPr>
              <a:t>Comet </a:t>
            </a:r>
            <a:r>
              <a:rPr lang="en-US" sz="2400" u="sng" dirty="0" err="1" smtClean="0">
                <a:latin typeface="Arial Rounded MT Bold"/>
                <a:cs typeface="Arial Rounded MT Bold"/>
              </a:rPr>
              <a:t>Ison</a:t>
            </a:r>
            <a:endParaRPr lang="en-US" sz="2400" u="sng" dirty="0" smtClean="0">
              <a:latin typeface="Arial Rounded MT Bold"/>
              <a:cs typeface="Arial Rounded MT Bold"/>
            </a:endParaRPr>
          </a:p>
          <a:p>
            <a:r>
              <a:rPr lang="en-US" dirty="0" smtClean="0">
                <a:latin typeface="Arial Rounded MT Bold"/>
                <a:cs typeface="Arial Rounded MT Bold"/>
              </a:rPr>
              <a:t>-Originated from </a:t>
            </a:r>
            <a:r>
              <a:rPr lang="en-US" dirty="0" err="1" smtClean="0">
                <a:latin typeface="Arial Rounded MT Bold"/>
                <a:cs typeface="Arial Rounded MT Bold"/>
              </a:rPr>
              <a:t>Oort</a:t>
            </a:r>
            <a:r>
              <a:rPr lang="en-US" dirty="0" smtClean="0">
                <a:latin typeface="Arial Rounded MT Bold"/>
                <a:cs typeface="Arial Rounded MT Bold"/>
              </a:rPr>
              <a:t> Cloud</a:t>
            </a:r>
          </a:p>
          <a:p>
            <a:r>
              <a:rPr lang="en-US" dirty="0" smtClean="0">
                <a:latin typeface="Arial Rounded MT Bold"/>
                <a:cs typeface="Arial Rounded MT Bold"/>
              </a:rPr>
              <a:t>-Most agree it did not survive   </a:t>
            </a:r>
          </a:p>
          <a:p>
            <a:r>
              <a:rPr lang="en-US" dirty="0">
                <a:latin typeface="Arial Rounded MT Bold"/>
                <a:cs typeface="Arial Rounded MT Bold"/>
              </a:rPr>
              <a:t> </a:t>
            </a:r>
            <a:r>
              <a:rPr lang="en-US" dirty="0" smtClean="0">
                <a:latin typeface="Arial Rounded MT Bold"/>
                <a:cs typeface="Arial Rounded MT Bold"/>
              </a:rPr>
              <a:t> orbit around Sun</a:t>
            </a:r>
            <a:endParaRPr lang="en-US" dirty="0">
              <a:latin typeface="Arial Rounded MT Bold"/>
              <a:cs typeface="Arial Rounded MT Bold"/>
            </a:endParaRPr>
          </a:p>
        </p:txBody>
      </p:sp>
    </p:spTree>
    <p:extLst>
      <p:ext uri="{BB962C8B-B14F-4D97-AF65-F5344CB8AC3E}">
        <p14:creationId xmlns:p14="http://schemas.microsoft.com/office/powerpoint/2010/main" val="4151311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/>
                <a:cs typeface="Arial Rounded MT Bold"/>
              </a:rPr>
              <a:t>Kuiper Belt &amp; </a:t>
            </a:r>
            <a:r>
              <a:rPr lang="en-US" dirty="0" err="1" smtClean="0">
                <a:latin typeface="Arial Rounded MT Bold"/>
                <a:cs typeface="Arial Rounded MT Bold"/>
              </a:rPr>
              <a:t>Oort</a:t>
            </a:r>
            <a:r>
              <a:rPr lang="en-US" dirty="0" smtClean="0">
                <a:latin typeface="Arial Rounded MT Bold"/>
                <a:cs typeface="Arial Rounded MT Bold"/>
              </a:rPr>
              <a:t> Cloud</a:t>
            </a:r>
            <a:endParaRPr lang="en-US" dirty="0">
              <a:latin typeface="Arial Rounded MT Bold"/>
              <a:cs typeface="Arial Rounded MT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8207"/>
            <a:ext cx="4290646" cy="4886569"/>
          </a:xfrm>
        </p:spPr>
        <p:txBody>
          <a:bodyPr/>
          <a:lstStyle/>
          <a:p>
            <a:pPr marL="0" indent="0" algn="ctr">
              <a:buNone/>
            </a:pPr>
            <a:r>
              <a:rPr lang="en-US" u="sng" dirty="0" smtClean="0">
                <a:latin typeface="Arial Rounded MT Bold"/>
                <a:cs typeface="Arial Rounded MT Bold"/>
              </a:rPr>
              <a:t>Kuiper Belt</a:t>
            </a:r>
          </a:p>
          <a:p>
            <a:r>
              <a:rPr lang="en-US" sz="1800" dirty="0">
                <a:latin typeface="Arial Rounded MT Bold"/>
                <a:cs typeface="Arial Rounded MT Bold"/>
              </a:rPr>
              <a:t>B</a:t>
            </a:r>
            <a:r>
              <a:rPr lang="en-US" sz="1800" dirty="0" smtClean="0">
                <a:latin typeface="Arial Rounded MT Bold"/>
                <a:cs typeface="Arial Rounded MT Bold"/>
              </a:rPr>
              <a:t>irthplace of </a:t>
            </a:r>
            <a:r>
              <a:rPr lang="en-US" sz="1800" u="sng" dirty="0" smtClean="0">
                <a:latin typeface="Arial Rounded MT Bold"/>
                <a:cs typeface="Arial Rounded MT Bold"/>
              </a:rPr>
              <a:t>short</a:t>
            </a:r>
            <a:r>
              <a:rPr lang="en-US" sz="1800" dirty="0" smtClean="0">
                <a:latin typeface="Arial Rounded MT Bold"/>
                <a:cs typeface="Arial Rounded MT Bold"/>
              </a:rPr>
              <a:t> orbital period comets; nearly </a:t>
            </a:r>
            <a:r>
              <a:rPr lang="en-US" sz="1800" u="sng" dirty="0" smtClean="0">
                <a:latin typeface="Arial Rounded MT Bold"/>
                <a:cs typeface="Arial Rounded MT Bold"/>
              </a:rPr>
              <a:t>circular</a:t>
            </a:r>
            <a:r>
              <a:rPr lang="en-US" sz="1800" dirty="0" smtClean="0">
                <a:latin typeface="Arial Rounded MT Bold"/>
                <a:cs typeface="Arial Rounded MT Bold"/>
              </a:rPr>
              <a:t> orbits </a:t>
            </a:r>
            <a:r>
              <a:rPr lang="en-US" sz="1800" dirty="0" smtClean="0">
                <a:latin typeface="Arial Rounded MT Bold"/>
                <a:cs typeface="Arial Rounded MT Bold"/>
              </a:rPr>
              <a:t>roughly in </a:t>
            </a:r>
            <a:r>
              <a:rPr lang="en-US" sz="1800" u="sng" dirty="0" smtClean="0">
                <a:latin typeface="Arial Rounded MT Bold"/>
                <a:cs typeface="Arial Rounded MT Bold"/>
              </a:rPr>
              <a:t>same</a:t>
            </a:r>
            <a:r>
              <a:rPr lang="en-US" sz="1800" dirty="0" smtClean="0">
                <a:latin typeface="Arial Rounded MT Bold"/>
                <a:cs typeface="Arial Rounded MT Bold"/>
              </a:rPr>
              <a:t> plane of planets</a:t>
            </a:r>
            <a:endParaRPr lang="en-US" sz="1800" dirty="0" smtClean="0">
              <a:latin typeface="Arial Rounded MT Bold"/>
              <a:cs typeface="Arial Rounded MT Bold"/>
            </a:endParaRPr>
          </a:p>
          <a:p>
            <a:r>
              <a:rPr lang="en-US" sz="1800" dirty="0" smtClean="0">
                <a:latin typeface="Arial Rounded MT Bold"/>
                <a:cs typeface="Arial Rounded MT Bold"/>
              </a:rPr>
              <a:t>Located beyond Neptune</a:t>
            </a:r>
          </a:p>
          <a:p>
            <a:r>
              <a:rPr lang="en-US" sz="1800" dirty="0" smtClean="0">
                <a:latin typeface="Arial Rounded MT Bold"/>
                <a:cs typeface="Arial Rounded MT Bold"/>
              </a:rPr>
              <a:t>Most comets we see are Kuiper Belt comets</a:t>
            </a:r>
            <a:endParaRPr lang="en-US" sz="1800" dirty="0" smtClean="0">
              <a:latin typeface="Arial Rounded MT Bold"/>
              <a:cs typeface="Arial Rounded MT Bold"/>
            </a:endParaRPr>
          </a:p>
          <a:p>
            <a:endParaRPr lang="en-US" sz="2000" dirty="0" smtClean="0">
              <a:latin typeface="Arial Rounded MT Bold"/>
              <a:cs typeface="Arial Rounded MT Bold"/>
            </a:endParaRPr>
          </a:p>
          <a:p>
            <a:endParaRPr lang="en-US" sz="2000" dirty="0">
              <a:latin typeface="Arial Rounded MT Bold"/>
              <a:cs typeface="Arial Rounded MT Bold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508" y="3810249"/>
            <a:ext cx="3530600" cy="2891444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747846" y="1278207"/>
            <a:ext cx="3684954" cy="3585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u="sng" dirty="0" err="1" smtClean="0">
                <a:latin typeface="Arial Rounded MT Bold"/>
                <a:cs typeface="Arial Rounded MT Bold"/>
              </a:rPr>
              <a:t>Oort</a:t>
            </a:r>
            <a:r>
              <a:rPr lang="en-US" u="sng" dirty="0" smtClean="0">
                <a:latin typeface="Arial Rounded MT Bold"/>
                <a:cs typeface="Arial Rounded MT Bold"/>
              </a:rPr>
              <a:t> </a:t>
            </a:r>
            <a:r>
              <a:rPr lang="en-US" sz="3200" u="sng" dirty="0" smtClean="0">
                <a:latin typeface="Arial Rounded MT Bold"/>
                <a:cs typeface="Arial Rounded MT Bold"/>
              </a:rPr>
              <a:t>Cloud</a:t>
            </a:r>
          </a:p>
          <a:p>
            <a:pPr marL="457200" indent="-457200">
              <a:spcBef>
                <a:spcPts val="600"/>
              </a:spcBef>
              <a:buFont typeface="Arial"/>
              <a:buChar char="•"/>
            </a:pPr>
            <a:r>
              <a:rPr lang="en-US" dirty="0" smtClean="0">
                <a:latin typeface="Arial Rounded MT Bold"/>
                <a:cs typeface="Arial Rounded MT Bold"/>
              </a:rPr>
              <a:t>Birthplace of </a:t>
            </a:r>
            <a:r>
              <a:rPr lang="en-US" u="sng" dirty="0" smtClean="0">
                <a:latin typeface="Arial Rounded MT Bold"/>
                <a:cs typeface="Arial Rounded MT Bold"/>
              </a:rPr>
              <a:t>long</a:t>
            </a:r>
            <a:r>
              <a:rPr lang="en-US" dirty="0" smtClean="0">
                <a:latin typeface="Arial Rounded MT Bold"/>
                <a:cs typeface="Arial Rounded MT Bold"/>
              </a:rPr>
              <a:t> orbital period comets; </a:t>
            </a:r>
            <a:r>
              <a:rPr lang="en-US" u="sng" dirty="0" smtClean="0">
                <a:latin typeface="Arial Rounded MT Bold"/>
                <a:cs typeface="Arial Rounded MT Bold"/>
              </a:rPr>
              <a:t>highly</a:t>
            </a:r>
            <a:r>
              <a:rPr lang="en-US" dirty="0" smtClean="0">
                <a:latin typeface="Arial Rounded MT Bold"/>
                <a:cs typeface="Arial Rounded MT Bold"/>
              </a:rPr>
              <a:t> eccentric orbits; </a:t>
            </a:r>
            <a:r>
              <a:rPr lang="en-US" u="sng" dirty="0" smtClean="0">
                <a:latin typeface="Arial Rounded MT Bold"/>
                <a:cs typeface="Arial Rounded MT Bold"/>
              </a:rPr>
              <a:t>not</a:t>
            </a:r>
            <a:r>
              <a:rPr lang="en-US" dirty="0" smtClean="0">
                <a:latin typeface="Arial Rounded MT Bold"/>
                <a:cs typeface="Arial Rounded MT Bold"/>
              </a:rPr>
              <a:t> confined to plane of solar system</a:t>
            </a:r>
          </a:p>
          <a:p>
            <a:pPr marL="457200" indent="-457200">
              <a:spcBef>
                <a:spcPts val="600"/>
              </a:spcBef>
              <a:buFont typeface="Arial"/>
              <a:buChar char="•"/>
            </a:pPr>
            <a:r>
              <a:rPr lang="en-US" dirty="0" smtClean="0">
                <a:latin typeface="Arial Rounded MT Bold"/>
                <a:cs typeface="Arial Rounded MT Bold"/>
              </a:rPr>
              <a:t>“3-D shell” </a:t>
            </a:r>
            <a:r>
              <a:rPr lang="en-US" u="sng" dirty="0" smtClean="0">
                <a:latin typeface="Arial Rounded MT Bold"/>
                <a:cs typeface="Arial Rounded MT Bold"/>
              </a:rPr>
              <a:t>around</a:t>
            </a:r>
            <a:r>
              <a:rPr lang="en-US" dirty="0" smtClean="0">
                <a:latin typeface="Arial Rounded MT Bold"/>
                <a:cs typeface="Arial Rounded MT Bold"/>
              </a:rPr>
              <a:t> solar system</a:t>
            </a:r>
          </a:p>
          <a:p>
            <a:pPr marL="457200" indent="-457200">
              <a:spcBef>
                <a:spcPts val="600"/>
              </a:spcBef>
              <a:buFont typeface="Arial"/>
              <a:buChar char="•"/>
            </a:pPr>
            <a:r>
              <a:rPr lang="en-US" dirty="0" smtClean="0">
                <a:latin typeface="Arial Rounded MT Bold"/>
                <a:cs typeface="Arial Rounded MT Bold"/>
              </a:rPr>
              <a:t>Very </a:t>
            </a:r>
            <a:r>
              <a:rPr lang="en-US" u="sng" dirty="0" smtClean="0">
                <a:latin typeface="Arial Rounded MT Bold"/>
                <a:cs typeface="Arial Rounded MT Bold"/>
              </a:rPr>
              <a:t>rarely</a:t>
            </a:r>
            <a:r>
              <a:rPr lang="en-US" dirty="0" smtClean="0">
                <a:latin typeface="Arial Rounded MT Bold"/>
                <a:cs typeface="Arial Rounded MT Bold"/>
              </a:rPr>
              <a:t> do we observe an </a:t>
            </a:r>
            <a:r>
              <a:rPr lang="en-US" dirty="0" err="1" smtClean="0">
                <a:latin typeface="Arial Rounded MT Bold"/>
                <a:cs typeface="Arial Rounded MT Bold"/>
              </a:rPr>
              <a:t>Oort</a:t>
            </a:r>
            <a:r>
              <a:rPr lang="en-US" dirty="0" smtClean="0">
                <a:latin typeface="Arial Rounded MT Bold"/>
                <a:cs typeface="Arial Rounded MT Bold"/>
              </a:rPr>
              <a:t> Cloud comet</a:t>
            </a:r>
          </a:p>
          <a:p>
            <a:endParaRPr lang="en-US" u="sng" dirty="0">
              <a:latin typeface="Arial Rounded MT Bold"/>
              <a:cs typeface="Arial Rounded MT Bold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4130" y="4561565"/>
            <a:ext cx="3392670" cy="214012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867508" y="6164776"/>
            <a:ext cx="3531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 Rounded MT Bold"/>
                <a:cs typeface="Arial Rounded MT Bold"/>
                <a:hlinkClick r:id="rId4"/>
              </a:rPr>
              <a:t>Closer Look at the Kuiper Belt</a:t>
            </a:r>
            <a:endParaRPr lang="en-US" dirty="0">
              <a:latin typeface="Arial Rounded MT Bold"/>
              <a:cs typeface="Arial Rounded MT Bold"/>
            </a:endParaRPr>
          </a:p>
        </p:txBody>
      </p:sp>
    </p:spTree>
    <p:extLst>
      <p:ext uri="{BB962C8B-B14F-4D97-AF65-F5344CB8AC3E}">
        <p14:creationId xmlns:p14="http://schemas.microsoft.com/office/powerpoint/2010/main" val="2367795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Rounded MT Bold"/>
                <a:cs typeface="Arial Rounded MT Bold"/>
              </a:rPr>
              <a:t>Meteoroids</a:t>
            </a:r>
            <a:endParaRPr lang="en-US" dirty="0">
              <a:latin typeface="Arial Rounded MT Bold"/>
              <a:cs typeface="Arial Rounded MT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74103"/>
            <a:ext cx="9143999" cy="5883897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>
                <a:solidFill>
                  <a:srgbClr val="1F497D"/>
                </a:solidFill>
                <a:latin typeface="Arial Rounded MT Bold"/>
                <a:cs typeface="Arial Rounded MT Bold"/>
              </a:rPr>
              <a:t>Meteoroid</a:t>
            </a:r>
            <a:r>
              <a:rPr lang="en-US" sz="2800" dirty="0" smtClean="0">
                <a:latin typeface="Arial Rounded MT Bold"/>
                <a:cs typeface="Arial Rounded MT Bold"/>
              </a:rPr>
              <a:t>: small solid particle in </a:t>
            </a:r>
            <a:r>
              <a:rPr lang="en-US" sz="2800" dirty="0" smtClean="0">
                <a:solidFill>
                  <a:schemeClr val="tx2"/>
                </a:solidFill>
                <a:latin typeface="Arial Rounded MT Bold"/>
                <a:cs typeface="Arial Rounded MT Bold"/>
              </a:rPr>
              <a:t>space</a:t>
            </a:r>
            <a:r>
              <a:rPr lang="en-US" sz="2800" dirty="0" smtClean="0">
                <a:solidFill>
                  <a:srgbClr val="000000"/>
                </a:solidFill>
                <a:latin typeface="Arial Rounded MT Bold"/>
                <a:cs typeface="Arial Rounded MT Bold"/>
              </a:rPr>
              <a:t>; made of iron</a:t>
            </a:r>
            <a:endParaRPr lang="en-US" sz="2800" dirty="0" smtClean="0">
              <a:solidFill>
                <a:schemeClr val="tx2"/>
              </a:solidFill>
              <a:latin typeface="Arial Rounded MT Bold"/>
              <a:cs typeface="Arial Rounded MT Bold"/>
            </a:endParaRPr>
          </a:p>
          <a:p>
            <a:pPr lvl="1"/>
            <a:r>
              <a:rPr lang="en-US" sz="2400" dirty="0" smtClean="0">
                <a:latin typeface="Arial Rounded MT Bold"/>
                <a:cs typeface="Arial Rounded MT Bold"/>
              </a:rPr>
              <a:t>Originate from: interplanetary debris, asteroid belt, or remains of a comet</a:t>
            </a:r>
          </a:p>
          <a:p>
            <a:r>
              <a:rPr lang="en-US" sz="2800" dirty="0" smtClean="0">
                <a:solidFill>
                  <a:srgbClr val="FF6600"/>
                </a:solidFill>
                <a:latin typeface="Arial Rounded MT Bold"/>
                <a:cs typeface="Arial Rounded MT Bold"/>
              </a:rPr>
              <a:t>Meteor</a:t>
            </a:r>
            <a:r>
              <a:rPr lang="en-US" sz="2800" dirty="0" smtClean="0">
                <a:latin typeface="Arial Rounded MT Bold"/>
                <a:cs typeface="Arial Rounded MT Bold"/>
              </a:rPr>
              <a:t>: meteoroids that </a:t>
            </a:r>
            <a:r>
              <a:rPr lang="en-US" sz="2800" dirty="0" smtClean="0">
                <a:solidFill>
                  <a:srgbClr val="FF6600"/>
                </a:solidFill>
                <a:latin typeface="Arial Rounded MT Bold"/>
                <a:cs typeface="Arial Rounded MT Bold"/>
              </a:rPr>
              <a:t>enter Earth’s  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FF6600"/>
                </a:solidFill>
                <a:latin typeface="Arial Rounded MT Bold"/>
                <a:cs typeface="Arial Rounded MT Bold"/>
              </a:rPr>
              <a:t> </a:t>
            </a:r>
            <a:r>
              <a:rPr lang="en-US" sz="2800" dirty="0" smtClean="0">
                <a:solidFill>
                  <a:srgbClr val="FF6600"/>
                </a:solidFill>
                <a:latin typeface="Arial Rounded MT Bold"/>
                <a:cs typeface="Arial Rounded MT Bold"/>
              </a:rPr>
              <a:t>                   atmosphere</a:t>
            </a:r>
            <a:r>
              <a:rPr lang="en-US" sz="2800" dirty="0" smtClean="0">
                <a:latin typeface="Arial Rounded MT Bold"/>
                <a:cs typeface="Arial Rounded MT Bold"/>
              </a:rPr>
              <a:t>; burn once in atmos.</a:t>
            </a: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Arial Rounded MT Bold"/>
                <a:cs typeface="Arial Rounded MT Bold"/>
              </a:rPr>
              <a:t>Where does light originate?</a:t>
            </a: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Arial Rounded MT Bold"/>
                <a:cs typeface="Arial Rounded MT Bold"/>
              </a:rPr>
              <a:t>Meteor showers </a:t>
            </a:r>
            <a:r>
              <a:rPr lang="en-US" sz="2400" dirty="0" smtClean="0">
                <a:solidFill>
                  <a:srgbClr val="000000"/>
                </a:solidFill>
                <a:latin typeface="Arial Rounded MT Bold"/>
                <a:cs typeface="Arial Rounded MT Bold"/>
                <a:sym typeface="Wingdings"/>
              </a:rPr>
              <a:t> Earth encounters swarm of meteoroids traveling same speed/direction  link to comets…WHY?</a:t>
            </a:r>
            <a:endParaRPr lang="en-US" sz="2400" dirty="0" smtClean="0">
              <a:solidFill>
                <a:srgbClr val="000000"/>
              </a:solidFill>
              <a:latin typeface="Arial Rounded MT Bold"/>
              <a:cs typeface="Arial Rounded MT Bold"/>
            </a:endParaRPr>
          </a:p>
          <a:p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Arial Rounded MT Bold"/>
                <a:cs typeface="Arial Rounded MT Bold"/>
              </a:rPr>
              <a:t>Meteorite</a:t>
            </a:r>
            <a:r>
              <a:rPr lang="en-US" sz="2800" dirty="0" smtClean="0">
                <a:latin typeface="Arial Rounded MT Bold"/>
                <a:cs typeface="Arial Rounded MT Bold"/>
              </a:rPr>
              <a:t>: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Arial Rounded MT Bold"/>
                <a:cs typeface="Arial Rounded MT Bold"/>
              </a:rPr>
              <a:t>reaches Earth’s surface</a:t>
            </a:r>
            <a:endParaRPr lang="en-US" sz="2800" dirty="0">
              <a:latin typeface="Arial Rounded MT Bold"/>
              <a:cs typeface="Arial Rounded MT Bold"/>
            </a:endParaRP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Arial Rounded MT Bold"/>
                <a:cs typeface="Arial Rounded MT Bold"/>
                <a:hlinkClick r:id="rId2"/>
              </a:rPr>
              <a:t>Meteor Crater</a:t>
            </a:r>
            <a:r>
              <a:rPr lang="en-US" sz="2400" dirty="0" smtClean="0">
                <a:solidFill>
                  <a:srgbClr val="000000"/>
                </a:solidFill>
                <a:latin typeface="Arial Rounded MT Bold"/>
                <a:cs typeface="Arial Rounded MT Bold"/>
              </a:rPr>
              <a:t> </a:t>
            </a:r>
            <a:r>
              <a:rPr lang="en-US" sz="2400" i="1" dirty="0" smtClean="0">
                <a:solidFill>
                  <a:srgbClr val="000000"/>
                </a:solidFill>
                <a:latin typeface="Arial Rounded MT Bold"/>
                <a:cs typeface="Arial Rounded MT Bold"/>
              </a:rPr>
              <a:t>Winslow, Arizona</a:t>
            </a:r>
          </a:p>
          <a:p>
            <a:pPr lvl="2"/>
            <a:r>
              <a:rPr lang="en-US" sz="2000" dirty="0" smtClean="0">
                <a:solidFill>
                  <a:srgbClr val="000000"/>
                </a:solidFill>
                <a:latin typeface="Arial Rounded MT Bold"/>
                <a:cs typeface="Arial Rounded MT Bold"/>
              </a:rPr>
              <a:t>~50,000 years ago</a:t>
            </a:r>
          </a:p>
          <a:p>
            <a:pPr lvl="2"/>
            <a:r>
              <a:rPr lang="en-US" sz="2000" dirty="0" smtClean="0">
                <a:solidFill>
                  <a:srgbClr val="000000"/>
                </a:solidFill>
                <a:latin typeface="Arial Rounded MT Bold"/>
                <a:cs typeface="Arial Rounded MT Bold"/>
              </a:rPr>
              <a:t>Originated from asteroid belt</a:t>
            </a:r>
          </a:p>
          <a:p>
            <a:pPr lvl="2"/>
            <a:r>
              <a:rPr lang="en-US" sz="2000" dirty="0" smtClean="0">
                <a:solidFill>
                  <a:srgbClr val="000000"/>
                </a:solidFill>
                <a:latin typeface="Arial Rounded MT Bold"/>
                <a:cs typeface="Arial Rounded MT Bold"/>
              </a:rPr>
              <a:t>~26,000 mph prior to impact; 150 </a:t>
            </a:r>
            <a:r>
              <a:rPr lang="en-US" sz="2000" dirty="0" err="1" smtClean="0">
                <a:solidFill>
                  <a:srgbClr val="000000"/>
                </a:solidFill>
                <a:latin typeface="Arial Rounded MT Bold"/>
                <a:cs typeface="Arial Rounded MT Bold"/>
              </a:rPr>
              <a:t>ft</a:t>
            </a:r>
            <a:r>
              <a:rPr lang="en-US" sz="2000" dirty="0" smtClean="0">
                <a:solidFill>
                  <a:srgbClr val="000000"/>
                </a:solidFill>
                <a:latin typeface="Arial Rounded MT Bold"/>
                <a:cs typeface="Arial Rounded MT Bold"/>
              </a:rPr>
              <a:t> across</a:t>
            </a:r>
          </a:p>
          <a:p>
            <a:pPr lvl="2"/>
            <a:r>
              <a:rPr lang="en-US" sz="2000" dirty="0" smtClean="0">
                <a:solidFill>
                  <a:srgbClr val="000000"/>
                </a:solidFill>
                <a:latin typeface="Arial Rounded MT Bold"/>
                <a:cs typeface="Arial Rounded MT Bold"/>
              </a:rPr>
              <a:t>Crater is roughly </a:t>
            </a:r>
          </a:p>
          <a:p>
            <a:pPr lvl="3"/>
            <a:r>
              <a:rPr lang="en-US" sz="1600" dirty="0" smtClean="0">
                <a:solidFill>
                  <a:srgbClr val="000000"/>
                </a:solidFill>
                <a:latin typeface="Arial Rounded MT Bold"/>
                <a:cs typeface="Arial Rounded MT Bold"/>
              </a:rPr>
              <a:t>1 mile wide</a:t>
            </a:r>
          </a:p>
          <a:p>
            <a:pPr lvl="3"/>
            <a:r>
              <a:rPr lang="en-US" sz="1600" dirty="0" smtClean="0">
                <a:solidFill>
                  <a:srgbClr val="000000"/>
                </a:solidFill>
                <a:latin typeface="Arial Rounded MT Bold"/>
                <a:cs typeface="Arial Rounded MT Bold"/>
              </a:rPr>
              <a:t>2.4 mile circumference</a:t>
            </a:r>
          </a:p>
          <a:p>
            <a:pPr lvl="3"/>
            <a:r>
              <a:rPr lang="en-US" sz="1600" dirty="0" smtClean="0">
                <a:solidFill>
                  <a:srgbClr val="000000"/>
                </a:solidFill>
                <a:latin typeface="Arial Rounded MT Bold"/>
                <a:cs typeface="Arial Rounded MT Bold"/>
              </a:rPr>
              <a:t>550 feet deep</a:t>
            </a:r>
          </a:p>
          <a:p>
            <a:pPr lvl="2"/>
            <a:endParaRPr lang="en-US" sz="2000" dirty="0">
              <a:solidFill>
                <a:srgbClr val="000000"/>
              </a:solidFill>
              <a:latin typeface="Arial Rounded MT Bold"/>
              <a:cs typeface="Arial Rounded MT Bold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3218" y="4150130"/>
            <a:ext cx="2253582" cy="2477555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536007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77667" cy="68580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77666" y="0"/>
            <a:ext cx="4266333" cy="685800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143722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736" y="0"/>
            <a:ext cx="7494056" cy="685800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114816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3159</TotalTime>
  <Words>481</Words>
  <Application>Microsoft Macintosh PowerPoint</Application>
  <PresentationFormat>On-screen Show (4:3)</PresentationFormat>
  <Paragraphs>76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Chapter 23 Section 4 Minor Members of Our Solar System</vt:lpstr>
      <vt:lpstr>Asteroids</vt:lpstr>
      <vt:lpstr>PowerPoint Presentation</vt:lpstr>
      <vt:lpstr>Comets</vt:lpstr>
      <vt:lpstr>PowerPoint Presentation</vt:lpstr>
      <vt:lpstr>Kuiper Belt &amp; Oort Cloud</vt:lpstr>
      <vt:lpstr>Meteoroids</vt:lpstr>
      <vt:lpstr>PowerPoint Presentation</vt:lpstr>
      <vt:lpstr>PowerPoint Presentation</vt:lpstr>
    </vt:vector>
  </TitlesOfParts>
  <Company>EGHS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Jillian Boisse</dc:creator>
  <cp:lastModifiedBy>Jillian Boisse</cp:lastModifiedBy>
  <cp:revision>27</cp:revision>
  <dcterms:created xsi:type="dcterms:W3CDTF">2014-01-01T22:51:57Z</dcterms:created>
  <dcterms:modified xsi:type="dcterms:W3CDTF">2014-01-05T22:11:43Z</dcterms:modified>
</cp:coreProperties>
</file>